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ustomXml" Target="../customXml/item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14" Type="http://schemas.openxmlformats.org/officeDocument/2006/relationships/customXml" Target="../customXml/item3.xml"/></Relationships>
</file>

<file path=ppt/media/image1.jpeg>
</file>

<file path=ppt/media/image2.pn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215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84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447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0197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7917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37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641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815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86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503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464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280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28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12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67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04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4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BD0B204-258D-4821-ABDC-47161B4DBBFA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5EE03C9-D7CC-4C7F-BC00-81C566F42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134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alculator.s3.amazonaws.com/calc5.html" TargetMode="External"/><Relationship Id="rId2" Type="http://schemas.openxmlformats.org/officeDocument/2006/relationships/hyperlink" Target="http://aws.amazon.com/free/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aws.amazon.com/ec2/vmimport/" TargetMode="External"/><Relationship Id="rId2" Type="http://schemas.openxmlformats.org/officeDocument/2006/relationships/hyperlink" Target="https://aws.amazon.com/amis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aws.amazon.com/importexport/faqs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amazonwebservices.com/AWSEC2/latest/UserGuide/concepts_micro_instances.html" TargetMode="External"/><Relationship Id="rId2" Type="http://schemas.openxmlformats.org/officeDocument/2006/relationships/hyperlink" Target="http://aws.amazon.com/ec2/instance-types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DC275C-3CE6-4668-B88E-9A0A1F4BE1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662" y="1308295"/>
            <a:ext cx="3516923" cy="361539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A64EB12-C1E7-4850-BF3A-76DB74931A4B}"/>
              </a:ext>
            </a:extLst>
          </p:cNvPr>
          <p:cNvSpPr/>
          <p:nvPr/>
        </p:nvSpPr>
        <p:spPr>
          <a:xfrm>
            <a:off x="126609" y="546676"/>
            <a:ext cx="11887200" cy="114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99266" marR="0" lvl="0" indent="-523644" algn="ctr" defTabSz="457200" rtl="0" eaLnBrk="1" fontAlgn="auto" latinLnBrk="0" hangingPunct="1">
              <a:lnSpc>
                <a:spcPct val="110000"/>
              </a:lnSpc>
              <a:spcBef>
                <a:spcPts val="55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pperplate Gothic Light" panose="020E0507020206020404" pitchFamily="34" charset="0"/>
                <a:ea typeface="DejaVu Sans"/>
                <a:cs typeface="+mn-cs"/>
              </a:rPr>
              <a:t>Amazon </a:t>
            </a:r>
            <a:r>
              <a:rPr kumimoji="0" lang="en-US" sz="2800" b="1" i="0" u="none" strike="noStrike" kern="1200" cap="none" spc="-24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pperplate Gothic Light" panose="020E0507020206020404" pitchFamily="34" charset="0"/>
                <a:ea typeface="DejaVu Sans"/>
                <a:cs typeface="+mn-cs"/>
              </a:rPr>
              <a:t>Web</a:t>
            </a:r>
            <a:r>
              <a:rPr kumimoji="0" lang="en-US" sz="2800" b="1" i="0" u="none" strike="noStrike" kern="1200" cap="none" spc="-109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pperplate Gothic Light" panose="020E0507020206020404" pitchFamily="34" charset="0"/>
                <a:ea typeface="DejaVu Sans"/>
                <a:cs typeface="+mn-cs"/>
              </a:rPr>
              <a:t> </a:t>
            </a:r>
            <a:r>
              <a:rPr kumimoji="0" lang="en-US" sz="2800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pperplate Gothic Light" panose="020E0507020206020404" pitchFamily="34" charset="0"/>
                <a:ea typeface="DejaVu Sans"/>
                <a:cs typeface="+mn-cs"/>
              </a:rPr>
              <a:t>Services Infrastructure Essentials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opperplate Gothic Light" panose="020E0507020206020404" pitchFamily="34" charset="0"/>
              <a:ea typeface="+mn-ea"/>
              <a:cs typeface="+mn-cs"/>
            </a:endParaRPr>
          </a:p>
          <a:p>
            <a:pPr marL="599266" marR="0" lvl="0" indent="-523644" algn="ctr" defTabSz="457200" rtl="0" eaLnBrk="1" fontAlgn="auto" latinLnBrk="0" hangingPunct="1">
              <a:lnSpc>
                <a:spcPct val="110000"/>
              </a:lnSpc>
              <a:spcBef>
                <a:spcPts val="55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pperplate Gothic Light" panose="020E0507020206020404" pitchFamily="34" charset="0"/>
                <a:ea typeface="DejaVu Sans"/>
                <a:cs typeface="+mn-cs"/>
              </a:rPr>
              <a:t> </a:t>
            </a:r>
            <a:endParaRPr kumimoji="0" lang="en-US" sz="3200" b="0" i="0" u="none" strike="noStrike" kern="1200" cap="none" spc="-2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Copperplate Gothic Light" panose="020E05070202060204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6009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528194" y="641343"/>
            <a:ext cx="9128596" cy="555004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1966" rIns="0" bIns="0">
            <a:spAutoFit/>
          </a:bodyPr>
          <a:lstStyle/>
          <a:p>
            <a:pPr marL="214024" marR="0" lvl="0" indent="0" algn="l" defTabSz="457200" rtl="0" eaLnBrk="1" fontAlgn="auto" latinLnBrk="0" hangingPunct="1">
              <a:lnSpc>
                <a:spcPct val="100000"/>
              </a:lnSpc>
              <a:spcBef>
                <a:spcPts val="111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75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Amazon </a:t>
            </a:r>
            <a:r>
              <a:rPr kumimoji="0" lang="en-US" sz="2675" b="1" i="0" u="none" strike="noStrike" kern="1200" cap="none" spc="-24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Web </a:t>
            </a:r>
            <a:r>
              <a:rPr kumimoji="0" lang="en-US" sz="2675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Services</a:t>
            </a:r>
            <a:endParaRPr kumimoji="0" lang="en-US" sz="2675" b="0" i="0" u="none" strike="noStrike" kern="1200" cap="none" spc="-2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2567610" y="1555913"/>
            <a:ext cx="7090428" cy="4874625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1528194" y="641343"/>
            <a:ext cx="9128596" cy="555004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1966" rIns="0" bIns="0">
            <a:spAutoFit/>
          </a:bodyPr>
          <a:lstStyle/>
          <a:p>
            <a:pPr marL="214024" marR="0" lvl="0" indent="0" algn="l" defTabSz="457200" rtl="0" eaLnBrk="1" fontAlgn="auto" latinLnBrk="0" hangingPunct="1">
              <a:lnSpc>
                <a:spcPct val="100000"/>
              </a:lnSpc>
              <a:spcBef>
                <a:spcPts val="111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75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Amazon Free</a:t>
            </a:r>
            <a:r>
              <a:rPr kumimoji="0" lang="en-US" sz="2675" b="1" i="0" u="none" strike="noStrike" kern="1200" cap="none" spc="-24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2675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Tier</a:t>
            </a:r>
            <a:endParaRPr kumimoji="0" lang="en-US" sz="2675" b="0" i="0" u="none" strike="noStrike" kern="1200" cap="none" spc="-2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2514819" y="1795614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4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CustomShape 3"/>
          <p:cNvSpPr/>
          <p:nvPr/>
        </p:nvSpPr>
        <p:spPr>
          <a:xfrm>
            <a:off x="2765220" y="1620119"/>
            <a:ext cx="7176749" cy="416944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2829" rIns="0" bIns="0">
            <a:spAutoFit/>
          </a:bodyPr>
          <a:lstStyle/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18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Amazon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Web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Services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are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generally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not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free; </a:t>
            </a:r>
            <a:r>
              <a:rPr kumimoji="0" lang="en-US" sz="1982" b="0" i="0" u="none" strike="noStrike" kern="1200" cap="none" spc="-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however,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AWS 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does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provide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Free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Usage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Tier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for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marketing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purposes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which 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expires after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12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months from sign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up.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 services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available in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Free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Usage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Tier </a:t>
            </a:r>
            <a:r>
              <a:rPr kumimoji="0" lang="en-US" sz="1982" b="1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also</a:t>
            </a:r>
            <a:r>
              <a:rPr kumimoji="0" lang="en-US" sz="1982" b="1" i="0" u="none" strike="noStrike" kern="1200" cap="none" spc="-119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1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have  restrictions/quotas </a:t>
            </a:r>
            <a:r>
              <a:rPr kumimoji="0" lang="en-US" sz="1982" b="1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on</a:t>
            </a:r>
            <a:r>
              <a:rPr kumimoji="0" lang="en-US" sz="1982" b="1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1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usage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00000"/>
              </a:lnSpc>
              <a:spcBef>
                <a:spcPts val="904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majority of the quotas are</a:t>
            </a:r>
            <a:r>
              <a:rPr kumimoji="0" lang="en-US" sz="1982" b="0" i="0" u="none" strike="noStrike" kern="1200" cap="none" spc="-5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monthly.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Other restrictions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may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apply aside from quotas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(e.g.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only  micro instances are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available in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Free</a:t>
            </a:r>
            <a:r>
              <a:rPr kumimoji="0" lang="en-US" sz="1982" b="0" i="0" u="none" strike="noStrike" kern="1200" cap="none" spc="-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Tier)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Be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aware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that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when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you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sign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up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for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Free Tier, you</a:t>
            </a:r>
            <a:r>
              <a:rPr kumimoji="0" lang="en-US" sz="1982" b="0" i="0" u="none" strike="noStrike" kern="1200" cap="none" spc="-81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are  signing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up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for all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of</a:t>
            </a:r>
            <a:r>
              <a:rPr kumimoji="0" lang="en-US" sz="1982" b="0" i="0" u="none" strike="noStrike" kern="1200" cap="none" spc="-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AWS.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00000"/>
              </a:lnSpc>
              <a:spcBef>
                <a:spcPts val="904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-2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Docs:</a:t>
            </a:r>
            <a:r>
              <a:rPr kumimoji="0" lang="en-US" sz="1982" b="0" i="0" u="none" strike="noStrike" kern="1200" cap="none" spc="-2" normalizeH="0" baseline="0" noProof="0" dirty="0" err="1">
                <a:ln>
                  <a:noFill/>
                </a:ln>
                <a:solidFill>
                  <a:srgbClr val="2A1A8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</a:t>
            </a:r>
            <a:r>
              <a:rPr kumimoji="0" lang="en-US" sz="1982" b="0" i="0" u="sng" strike="noStrike" kern="1200" cap="none" spc="-2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2"/>
              </a:rPr>
              <a:t>ree</a:t>
            </a:r>
            <a:r>
              <a:rPr kumimoji="0" lang="en-US" sz="1982" b="0" i="0" u="sng" strike="noStrike" kern="1200" cap="none" spc="-2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2"/>
              </a:rPr>
              <a:t> </a:t>
            </a:r>
            <a:r>
              <a:rPr kumimoji="0" lang="en-US" sz="1982" b="0" i="0" u="sng" strike="noStrike" kern="1200" cap="none" spc="14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2"/>
              </a:rPr>
              <a:t>Usage</a:t>
            </a:r>
            <a:r>
              <a:rPr kumimoji="0" lang="en-US" sz="1982" b="0" i="0" u="sng" strike="noStrike" kern="1200" cap="none" spc="-2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2"/>
              </a:rPr>
              <a:t> </a:t>
            </a:r>
            <a:r>
              <a:rPr kumimoji="0" lang="en-US" sz="1982" b="0" i="0" u="sng" strike="noStrike" kern="1200" cap="none" spc="2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2"/>
              </a:rPr>
              <a:t>Tier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5" name="CustomShape 4"/>
          <p:cNvSpPr/>
          <p:nvPr/>
        </p:nvSpPr>
        <p:spPr>
          <a:xfrm>
            <a:off x="2514819" y="2894242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4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5"/>
          <p:cNvSpPr/>
          <p:nvPr/>
        </p:nvSpPr>
        <p:spPr>
          <a:xfrm>
            <a:off x="2514819" y="3651153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6"/>
          <p:cNvSpPr/>
          <p:nvPr/>
        </p:nvSpPr>
        <p:spPr>
          <a:xfrm>
            <a:off x="2514819" y="4067062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" name="CustomShape 7"/>
          <p:cNvSpPr/>
          <p:nvPr/>
        </p:nvSpPr>
        <p:spPr>
          <a:xfrm>
            <a:off x="2514819" y="4824687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9" name="CustomShape 8"/>
          <p:cNvSpPr/>
          <p:nvPr/>
        </p:nvSpPr>
        <p:spPr>
          <a:xfrm>
            <a:off x="2514819" y="5581599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9"/>
          <p:cNvSpPr/>
          <p:nvPr/>
        </p:nvSpPr>
        <p:spPr>
          <a:xfrm>
            <a:off x="2514819" y="5998221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1" name="CustomShape 10"/>
          <p:cNvSpPr/>
          <p:nvPr/>
        </p:nvSpPr>
        <p:spPr>
          <a:xfrm>
            <a:off x="2765220" y="5862676"/>
            <a:ext cx="4527915" cy="3266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1402" rIns="0" bIns="0">
            <a:spAutoFit/>
          </a:bodyPr>
          <a:lstStyle/>
          <a:p>
            <a:pPr marL="24969" marR="0" lvl="0" indent="0" algn="l" defTabSz="457200" rtl="0" eaLnBrk="1" fontAlgn="auto" latinLnBrk="0" hangingPunct="1">
              <a:lnSpc>
                <a:spcPct val="100000"/>
              </a:lnSpc>
              <a:spcBef>
                <a:spcPts val="16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-2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Useful:</a:t>
            </a:r>
            <a:r>
              <a:rPr kumimoji="0" lang="en-US" sz="1982" b="0" i="0" u="none" strike="noStrike" kern="1200" cap="none" spc="-2" normalizeH="0" baseline="0" noProof="0">
                <a:ln>
                  <a:noFill/>
                </a:ln>
                <a:solidFill>
                  <a:srgbClr val="2A1A8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</a:t>
            </a:r>
            <a:r>
              <a:rPr kumimoji="0" lang="en-US" sz="1982" b="0" i="0" u="sng" strike="noStrike" kern="1200" cap="none" spc="-2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3"/>
              </a:rPr>
              <a:t>WS </a:t>
            </a:r>
            <a:r>
              <a:rPr kumimoji="0" lang="en-US" sz="1982" b="0" i="0" u="sng" strike="noStrike" kern="1200" cap="none" spc="2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3"/>
              </a:rPr>
              <a:t>Simply Monthly</a:t>
            </a:r>
            <a:r>
              <a:rPr kumimoji="0" lang="en-US" sz="1982" b="0" i="0" u="sng" strike="noStrike" kern="1200" cap="none" spc="-14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3"/>
              </a:rPr>
              <a:t> </a:t>
            </a:r>
            <a:r>
              <a:rPr kumimoji="0" lang="en-US" sz="1982" b="0" i="0" u="sng" strike="noStrike" kern="1200" cap="none" spc="2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3"/>
              </a:rPr>
              <a:t>Calculator</a:t>
            </a:r>
            <a:endParaRPr kumimoji="0" lang="en-US" sz="1982" b="0" i="0" u="none" strike="noStrike" kern="1200" cap="none" spc="-2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2" name="CustomShape 11"/>
          <p:cNvSpPr/>
          <p:nvPr/>
        </p:nvSpPr>
        <p:spPr>
          <a:xfrm>
            <a:off x="6282969" y="6602466"/>
            <a:ext cx="2730874" cy="39957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1402" rIns="0" bIns="0">
            <a:noAutofit/>
          </a:bodyPr>
          <a:lstStyle/>
          <a:p>
            <a:pPr marL="24969" marR="0" lvl="0" indent="0" algn="l" defTabSz="457200" rtl="0" eaLnBrk="1" fontAlgn="auto" latinLnBrk="0" hangingPunct="1">
              <a:lnSpc>
                <a:spcPct val="100000"/>
              </a:lnSpc>
              <a:spcBef>
                <a:spcPts val="16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90" b="1" i="0" u="none" strike="noStrike" kern="1200" cap="none" spc="-2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Amazon Web Services Student</a:t>
            </a:r>
            <a:r>
              <a:rPr kumimoji="0" lang="en-US" sz="1090" b="1" i="0" u="none" strike="noStrike" kern="1200" cap="none" spc="-24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090" b="1" i="0" u="none" strike="noStrike" kern="1200" cap="none" spc="-2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Tutorial</a:t>
            </a:r>
            <a:endParaRPr kumimoji="0" lang="en-US" sz="1090" b="0" i="0" u="none" strike="noStrike" kern="1200" cap="none" spc="-2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1528194" y="641342"/>
            <a:ext cx="9128596" cy="555004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1966" rIns="0" bIns="0">
            <a:spAutoFit/>
          </a:bodyPr>
          <a:lstStyle/>
          <a:p>
            <a:pPr marL="214024" marR="0" lvl="0" indent="0" algn="l" defTabSz="457200" rtl="0" eaLnBrk="1" fontAlgn="auto" latinLnBrk="0" hangingPunct="1">
              <a:lnSpc>
                <a:spcPct val="100000"/>
              </a:lnSpc>
              <a:spcBef>
                <a:spcPts val="111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75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Amazon Machine Images</a:t>
            </a:r>
            <a:r>
              <a:rPr kumimoji="0" lang="en-US" sz="2675" b="1" i="0" u="none" strike="noStrike" kern="1200" cap="none" spc="-3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2675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(AMIs)</a:t>
            </a:r>
            <a:endParaRPr kumimoji="0" lang="en-US" sz="2675" b="0" i="0" u="none" strike="noStrike" kern="1200" cap="none" spc="-2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2514819" y="1856253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4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3"/>
          <p:cNvSpPr/>
          <p:nvPr/>
        </p:nvSpPr>
        <p:spPr>
          <a:xfrm>
            <a:off x="2765221" y="1605851"/>
            <a:ext cx="7092568" cy="44610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36972" rIns="0" bIns="0">
            <a:spAutoFit/>
          </a:bodyPr>
          <a:lstStyle/>
          <a:p>
            <a:pPr marL="24969" marR="0" lvl="0" indent="0" algn="l" defTabSz="457200" rtl="0" eaLnBrk="1" fontAlgn="auto" latinLnBrk="0" hangingPunct="1">
              <a:lnSpc>
                <a:spcPct val="100000"/>
              </a:lnSpc>
              <a:spcBef>
                <a:spcPts val="107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Essentially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virtual machine image or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snapshot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”An Amazon Machine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Image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(AMI)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is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special type of  pre-configured operating system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and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virtual</a:t>
            </a:r>
            <a:r>
              <a:rPr kumimoji="0" lang="en-US" sz="1982" b="0" i="0" u="none" strike="noStrike" kern="1200" cap="none" spc="-63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application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software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which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used to create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virtual machine within the  Amazon Elastic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Compute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Cloud (EC2).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It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serves as the basic 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unit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of deployment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for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services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delivered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using</a:t>
            </a:r>
            <a:r>
              <a:rPr kumimoji="0" lang="en-US" sz="1982" b="0" i="0" u="none" strike="noStrike" kern="1200" cap="none" spc="-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EC2.”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AWS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supports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following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virtual image types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for 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import/export: VMware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ESX </a:t>
            </a:r>
            <a:r>
              <a:rPr kumimoji="0" lang="en-US" sz="1982" b="1" i="0" u="none" strike="noStrike" kern="1200" cap="none" spc="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VMDK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images, VMware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ESX  </a:t>
            </a:r>
            <a:r>
              <a:rPr kumimoji="0" lang="en-US" sz="1982" b="1" i="0" u="none" strike="noStrike" kern="1200" cap="none" spc="-5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OVA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(export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only),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Citrix </a:t>
            </a:r>
            <a:r>
              <a:rPr kumimoji="0" lang="en-US" sz="1982" b="1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Xen </a:t>
            </a:r>
            <a:r>
              <a:rPr kumimoji="0" lang="en-US" sz="1982" b="1" i="0" u="none" strike="noStrike" kern="1200" cap="none" spc="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VHD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images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and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Microsoft  </a:t>
            </a:r>
            <a:r>
              <a:rPr kumimoji="0" lang="en-US" sz="1982" b="1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Hyper-V </a:t>
            </a:r>
            <a:r>
              <a:rPr kumimoji="0" lang="en-US" sz="1982" b="1" i="0" u="none" strike="noStrike" kern="1200" cap="none" spc="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VHD </a:t>
            </a:r>
            <a:r>
              <a:rPr kumimoji="0" lang="en-US" sz="1982" b="0" i="0" u="none" strike="noStrike" kern="1200" cap="none" spc="2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images</a:t>
            </a:r>
            <a:r>
              <a:rPr kumimoji="0" lang="en-US" sz="1982" b="0" i="0" u="none" strike="noStrike" kern="1200" cap="none" spc="2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.</a:t>
            </a:r>
            <a:r>
              <a:rPr kumimoji="0" lang="en-US" sz="1982" b="0" i="0" u="none" strike="noStrike" kern="1200" cap="none" spc="2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Not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free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in</a:t>
            </a:r>
            <a:r>
              <a:rPr kumimoji="0" lang="en-US" sz="1982" b="0" i="0" u="none" strike="noStrike" kern="1200" cap="none" spc="-63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practice!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2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Refs:</a:t>
            </a:r>
            <a:r>
              <a:rPr kumimoji="0" lang="en-US" sz="1982" b="0" i="0" u="sng" strike="noStrike" kern="1200" cap="none" spc="2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2"/>
              </a:rPr>
              <a:t>Amazon</a:t>
            </a:r>
            <a:r>
              <a:rPr kumimoji="0" lang="en-US" sz="1982" b="0" i="0" u="sng" strike="noStrike" kern="1200" cap="none" spc="2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2"/>
              </a:rPr>
              <a:t> Machine Images </a:t>
            </a:r>
            <a:r>
              <a:rPr kumimoji="0" lang="en-US" sz="1982" b="0" i="0" u="sng" strike="noStrike" kern="1200" cap="none" spc="-2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2"/>
              </a:rPr>
              <a:t>List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srgbClr val="2A1A8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Refs:</a:t>
            </a:r>
            <a:r>
              <a:rPr kumimoji="0" lang="en-US" sz="1982" b="0" i="0" u="sng" strike="noStrike" kern="1200" cap="none" spc="2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3"/>
              </a:rPr>
              <a:t>VM</a:t>
            </a:r>
            <a:r>
              <a:rPr kumimoji="0" lang="en-US" sz="1982" b="0" i="0" u="sng" strike="noStrike" kern="1200" cap="none" spc="2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3"/>
              </a:rPr>
              <a:t> </a:t>
            </a:r>
            <a:r>
              <a:rPr kumimoji="0" lang="en-US" sz="1982" b="0" i="0" u="sng" strike="noStrike" kern="1200" cap="none" spc="14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3"/>
              </a:rPr>
              <a:t>Import/</a:t>
            </a:r>
            <a:r>
              <a:rPr kumimoji="0" lang="en-US" sz="1982" b="0" i="0" u="sng" strike="noStrike" kern="1200" cap="none" spc="14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3"/>
              </a:rPr>
              <a:t>Export,</a:t>
            </a:r>
            <a:r>
              <a:rPr kumimoji="0" lang="en-US" sz="1982" b="0" i="0" u="sng" strike="noStrike" kern="1200" cap="none" spc="14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4"/>
              </a:rPr>
              <a:t>Import</a:t>
            </a:r>
            <a:r>
              <a:rPr kumimoji="0" lang="en-US" sz="1982" b="0" i="0" u="sng" strike="noStrike" kern="1200" cap="none" spc="14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4"/>
              </a:rPr>
              <a:t>/Export</a:t>
            </a:r>
            <a:r>
              <a:rPr kumimoji="0" lang="en-US" sz="1982" b="0" i="0" u="sng" strike="noStrike" kern="1200" cap="none" spc="2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4"/>
              </a:rPr>
              <a:t> </a:t>
            </a:r>
            <a:r>
              <a:rPr kumimoji="0" lang="en-US" sz="1982" b="0" i="0" u="sng" strike="noStrike" kern="1200" cap="none" spc="-24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4"/>
              </a:rPr>
              <a:t>FAQs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6" name="CustomShape 4"/>
          <p:cNvSpPr/>
          <p:nvPr/>
        </p:nvSpPr>
        <p:spPr>
          <a:xfrm>
            <a:off x="2514819" y="2272875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4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5"/>
          <p:cNvSpPr/>
          <p:nvPr/>
        </p:nvSpPr>
        <p:spPr>
          <a:xfrm>
            <a:off x="2514819" y="4052794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6"/>
          <p:cNvSpPr/>
          <p:nvPr/>
        </p:nvSpPr>
        <p:spPr>
          <a:xfrm>
            <a:off x="2514819" y="5491711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7"/>
          <p:cNvSpPr/>
          <p:nvPr/>
        </p:nvSpPr>
        <p:spPr>
          <a:xfrm>
            <a:off x="2514819" y="5908333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8"/>
          <p:cNvSpPr/>
          <p:nvPr/>
        </p:nvSpPr>
        <p:spPr>
          <a:xfrm>
            <a:off x="4012947" y="6602466"/>
            <a:ext cx="1889069" cy="39957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1402" rIns="0" bIns="0">
            <a:noAutofit/>
          </a:bodyPr>
          <a:lstStyle/>
          <a:p>
            <a:pPr marL="24969" marR="0" lvl="0" indent="0" algn="l" defTabSz="457200" rtl="0" eaLnBrk="1" fontAlgn="auto" latinLnBrk="0" hangingPunct="1">
              <a:lnSpc>
                <a:spcPct val="100000"/>
              </a:lnSpc>
              <a:spcBef>
                <a:spcPts val="16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90" b="1" i="0" u="none" strike="noStrike" kern="1200" cap="none" spc="-2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David Palma Joseph</a:t>
            </a:r>
            <a:r>
              <a:rPr kumimoji="0" lang="en-US" sz="1090" b="1" i="0" u="none" strike="noStrike" kern="1200" cap="none" spc="-9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090" b="1" i="0" u="none" strike="noStrike" kern="1200" cap="none" spc="-2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Snow</a:t>
            </a:r>
            <a:endParaRPr kumimoji="0" lang="en-US" sz="1090" b="0" i="0" u="none" strike="noStrike" kern="1200" cap="none" spc="-2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1" name="CustomShape 9"/>
          <p:cNvSpPr/>
          <p:nvPr/>
        </p:nvSpPr>
        <p:spPr>
          <a:xfrm>
            <a:off x="6282969" y="6602466"/>
            <a:ext cx="2730874" cy="1893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1402" rIns="0" bIns="0">
            <a:spAutoFit/>
          </a:bodyPr>
          <a:lstStyle/>
          <a:p>
            <a:pPr marL="24969" marR="0" lvl="0" indent="0" algn="l" defTabSz="457200" rtl="0" eaLnBrk="1" fontAlgn="auto" latinLnBrk="0" hangingPunct="1">
              <a:lnSpc>
                <a:spcPct val="100000"/>
              </a:lnSpc>
              <a:spcBef>
                <a:spcPts val="16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90" b="1" i="0" u="none" strike="noStrike" kern="1200" cap="none" spc="-2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Amazon Web Services Student</a:t>
            </a:r>
            <a:r>
              <a:rPr kumimoji="0" lang="en-US" sz="1090" b="1" i="0" u="none" strike="noStrike" kern="1200" cap="none" spc="-24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090" b="1" i="0" u="none" strike="noStrike" kern="1200" cap="none" spc="-2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Tutorial</a:t>
            </a:r>
            <a:endParaRPr kumimoji="0" lang="en-US" sz="1090" b="0" i="0" u="none" strike="noStrike" kern="1200" cap="none" spc="-2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1528194" y="641343"/>
            <a:ext cx="9128596" cy="555004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1966" rIns="0" bIns="0">
            <a:spAutoFit/>
          </a:bodyPr>
          <a:lstStyle/>
          <a:p>
            <a:pPr marL="214024" marR="0" lvl="0" indent="0" algn="l" defTabSz="457200" rtl="0" eaLnBrk="1" fontAlgn="auto" latinLnBrk="0" hangingPunct="1">
              <a:lnSpc>
                <a:spcPct val="100000"/>
              </a:lnSpc>
              <a:spcBef>
                <a:spcPts val="111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75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Free Tier Contd...</a:t>
            </a:r>
            <a:endParaRPr kumimoji="0" lang="en-US" sz="2675" b="0" i="0" u="none" strike="noStrike" kern="1200" cap="none" spc="-2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2514819" y="1855539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4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3"/>
          <p:cNvSpPr/>
          <p:nvPr/>
        </p:nvSpPr>
        <p:spPr>
          <a:xfrm>
            <a:off x="2765221" y="1680758"/>
            <a:ext cx="7053331" cy="4090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2829" rIns="0" bIns="0">
            <a:spAutoFit/>
          </a:bodyPr>
          <a:lstStyle/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18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-4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Your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Free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Tier usage quotas are used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up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first for billing (you  will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not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be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charged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for this</a:t>
            </a:r>
            <a:r>
              <a:rPr kumimoji="0" lang="en-US" sz="1982" b="0" i="0" u="none" strike="noStrike" kern="1200" cap="none" spc="-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usage)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-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However,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once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your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quotas are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exceeded, </a:t>
            </a:r>
            <a:r>
              <a:rPr kumimoji="0" lang="en-US" sz="1982" b="1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you will </a:t>
            </a:r>
            <a:r>
              <a:rPr kumimoji="0" lang="en-US" sz="1982" b="1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be </a:t>
            </a:r>
            <a:r>
              <a:rPr kumimoji="0" lang="en-US" sz="1982" b="1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billed  at </a:t>
            </a:r>
            <a:r>
              <a:rPr kumimoji="0" lang="en-US" sz="1982" b="1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normal </a:t>
            </a:r>
            <a:r>
              <a:rPr kumimoji="0" lang="en-US" sz="1982" b="1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rates </a:t>
            </a:r>
            <a:r>
              <a:rPr kumimoji="0" lang="en-US" sz="1982" b="1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for any </a:t>
            </a:r>
            <a:r>
              <a:rPr kumimoji="0" lang="en-US" sz="1982" b="1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further</a:t>
            </a:r>
            <a:r>
              <a:rPr kumimoji="0" lang="en-US" sz="1982" b="1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1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usage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Also, any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service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which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you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use that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not included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in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 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Free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Usage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Tier are also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billed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at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normal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rates.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There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is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no 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warning about non-free</a:t>
            </a:r>
            <a:r>
              <a:rPr kumimoji="0" lang="en-US" sz="1982" b="0" i="0" u="none" strike="noStrike" kern="1200" cap="none" spc="-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usage.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AWS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does not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provide any way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to discontinue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services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once 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your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free quotas are used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up, it is your responsibility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to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keep  track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of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your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usage.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00000"/>
              </a:lnSpc>
              <a:spcBef>
                <a:spcPts val="894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Keep in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mind,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if you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get charged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due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to negligence</a:t>
            </a:r>
            <a:r>
              <a:rPr kumimoji="0" lang="en-US" sz="1982" b="0" i="0" u="none" strike="noStrike" kern="1200" cap="none" spc="-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or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5" name="CustomShape 4"/>
          <p:cNvSpPr/>
          <p:nvPr/>
        </p:nvSpPr>
        <p:spPr>
          <a:xfrm>
            <a:off x="2514819" y="2613164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4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6" name="CustomShape 5"/>
          <p:cNvSpPr/>
          <p:nvPr/>
        </p:nvSpPr>
        <p:spPr>
          <a:xfrm>
            <a:off x="2514819" y="3370076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7" name="CustomShape 6"/>
          <p:cNvSpPr/>
          <p:nvPr/>
        </p:nvSpPr>
        <p:spPr>
          <a:xfrm>
            <a:off x="2514819" y="4468703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7"/>
          <p:cNvSpPr/>
          <p:nvPr/>
        </p:nvSpPr>
        <p:spPr>
          <a:xfrm>
            <a:off x="2514819" y="5566617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8"/>
          <p:cNvSpPr/>
          <p:nvPr/>
        </p:nvSpPr>
        <p:spPr>
          <a:xfrm>
            <a:off x="2765220" y="5772788"/>
            <a:ext cx="7121104" cy="3266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1402" rIns="0" bIns="0">
            <a:spAutoFit/>
          </a:bodyPr>
          <a:lstStyle/>
          <a:p>
            <a:pPr marL="24969" marR="0" lvl="0" indent="0" algn="l" defTabSz="457200" rtl="0" eaLnBrk="1" fontAlgn="auto" latinLnBrk="0" hangingPunct="1">
              <a:lnSpc>
                <a:spcPct val="100000"/>
              </a:lnSpc>
              <a:spcBef>
                <a:spcPts val="16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”accidents”,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you still owe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Amazon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for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 resources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you</a:t>
            </a:r>
            <a:r>
              <a:rPr kumimoji="0" lang="en-US" sz="1982" b="0" i="0" u="none" strike="noStrike" kern="1200" cap="none" spc="-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used.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1528194" y="641342"/>
            <a:ext cx="9128596" cy="555004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1966" rIns="0" bIns="0">
            <a:spAutoFit/>
          </a:bodyPr>
          <a:lstStyle/>
          <a:p>
            <a:pPr marL="214024" marR="0" lvl="0" indent="0" algn="l" defTabSz="457200" rtl="0" eaLnBrk="1" fontAlgn="auto" latinLnBrk="0" hangingPunct="1">
              <a:lnSpc>
                <a:spcPct val="100000"/>
              </a:lnSpc>
              <a:spcBef>
                <a:spcPts val="111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75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Elastic Compute Cloud</a:t>
            </a:r>
            <a:r>
              <a:rPr kumimoji="0" lang="en-US" sz="2675" b="1" i="0" u="none" strike="noStrike" kern="1200" cap="none" spc="-3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2675" b="1" i="0" u="none" strike="noStrike" kern="1200" cap="none" spc="-2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(EC2)</a:t>
            </a:r>
            <a:endParaRPr kumimoji="0" lang="en-US" sz="2675" b="0" i="0" u="none" strike="noStrike" kern="1200" cap="none" spc="-2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2514819" y="1825577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4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2" name="CustomShape 3"/>
          <p:cNvSpPr/>
          <p:nvPr/>
        </p:nvSpPr>
        <p:spPr>
          <a:xfrm>
            <a:off x="2765221" y="1650795"/>
            <a:ext cx="7203144" cy="45092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2829" rIns="0" bIns="0">
            <a:spAutoFit/>
          </a:bodyPr>
          <a:lstStyle/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18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EC2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 basic fundamental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block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around which the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AWS 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are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structured.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EC2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provides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remote operations of virtual machines (VM)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on 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Amazon’s infrastructure.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single </a:t>
            </a:r>
            <a:r>
              <a:rPr kumimoji="0" lang="en-US" sz="1982" b="0" i="0" u="none" strike="noStrike" kern="1200" cap="none" spc="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VM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called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an </a:t>
            </a:r>
            <a:r>
              <a:rPr kumimoji="0" lang="en-US" sz="1982" b="1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instance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,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and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there are</a:t>
            </a:r>
            <a:r>
              <a:rPr kumimoji="0" lang="en-US" sz="1982" b="0" i="0" u="none" strike="noStrike" kern="1200" cap="none" spc="-19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different 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instance types that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differ in their available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resources.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</a:t>
            </a:r>
            <a:r>
              <a:rPr kumimoji="0" lang="en-US" sz="1982" b="0" i="0" u="none" strike="noStrike" kern="1200" cap="none" spc="-4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1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micro</a:t>
            </a:r>
            <a:r>
              <a:rPr kumimoji="0" lang="en-US" sz="1982" b="1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instance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is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only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EC2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instance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type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that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is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free</a:t>
            </a:r>
            <a:r>
              <a:rPr kumimoji="0" lang="en-US" sz="1982" b="0" i="0" u="none" strike="noStrike" kern="1200" cap="none" spc="-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and 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also the most underpowered instance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(613MB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memory).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12000"/>
              </a:lnSpc>
              <a:spcBef>
                <a:spcPts val="5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 EC2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micro instance type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the least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reliably</a:t>
            </a:r>
            <a:r>
              <a:rPr kumimoji="0" lang="en-US" sz="1982" b="0" i="0" u="none" strike="noStrike" kern="1200" cap="none" spc="-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provisioned;  </a:t>
            </a:r>
            <a:r>
              <a:rPr kumimoji="0" lang="en-US" sz="1982" b="0" i="0" u="none" strike="noStrike" kern="1200" cap="none" spc="1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when demand on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Amazon’s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infrastructure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is </a:t>
            </a:r>
            <a:r>
              <a:rPr kumimoji="0" lang="en-US" sz="1982" b="0" i="0" u="none" strike="noStrike" kern="1200" cap="none" spc="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high, the micro  instance gets the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lowest</a:t>
            </a:r>
            <a:r>
              <a:rPr kumimoji="0" lang="en-US" sz="1982" b="0" i="0" u="none" strike="noStrike" kern="1200" cap="none" spc="-24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 </a:t>
            </a:r>
            <a:r>
              <a:rPr kumimoji="0" lang="en-US" sz="1982" b="0" i="0" u="none" strike="noStrike" kern="1200" cap="none" spc="-2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priority.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4969" marR="0" lvl="0" indent="0" algn="l" defTabSz="457200" rtl="0" eaLnBrk="1" fontAlgn="auto" latinLnBrk="0" hangingPunct="1">
              <a:lnSpc>
                <a:spcPct val="100000"/>
              </a:lnSpc>
              <a:spcBef>
                <a:spcPts val="904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82" b="0" i="0" u="none" strike="noStrike" kern="1200" cap="none" spc="2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DejaVu Sans"/>
                <a:cs typeface="+mn-cs"/>
              </a:rPr>
              <a:t>Docs:</a:t>
            </a:r>
            <a:r>
              <a:rPr kumimoji="0" lang="en-US" sz="1982" b="0" i="0" u="sng" strike="noStrike" kern="1200" cap="none" spc="2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2"/>
              </a:rPr>
              <a:t>Instance</a:t>
            </a:r>
            <a:r>
              <a:rPr kumimoji="0" lang="en-US" sz="1982" b="0" i="0" u="sng" strike="noStrike" kern="1200" cap="none" spc="2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2"/>
              </a:rPr>
              <a:t> </a:t>
            </a:r>
            <a:r>
              <a:rPr kumimoji="0" lang="en-US" sz="1982" b="0" i="0" u="sng" strike="noStrike" kern="1200" cap="none" spc="-2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2"/>
              </a:rPr>
              <a:t>Types,</a:t>
            </a:r>
            <a:r>
              <a:rPr kumimoji="0" lang="en-US" sz="1982" b="0" i="0" u="sng" strike="noStrike" kern="1200" cap="none" spc="-2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3"/>
              </a:rPr>
              <a:t>Micro</a:t>
            </a:r>
            <a:r>
              <a:rPr kumimoji="0" lang="en-US" sz="1982" b="0" i="0" u="sng" strike="noStrike" kern="1200" cap="none" spc="-2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3"/>
              </a:rPr>
              <a:t> </a:t>
            </a:r>
            <a:r>
              <a:rPr kumimoji="0" lang="en-US" sz="1982" b="0" i="0" u="sng" strike="noStrike" kern="1200" cap="none" spc="2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/>
                <a:ea typeface="DejaVu Sans"/>
                <a:cs typeface="+mn-cs"/>
                <a:hlinkClick r:id="rId3"/>
              </a:rPr>
              <a:t>Instances</a:t>
            </a:r>
            <a:endParaRPr kumimoji="0" lang="en-US" sz="1982" b="0" i="0" u="none" strike="noStrike" kern="1200" cap="none" spc="-2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3" name="CustomShape 4"/>
          <p:cNvSpPr/>
          <p:nvPr/>
        </p:nvSpPr>
        <p:spPr>
          <a:xfrm>
            <a:off x="2514819" y="2583202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4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5"/>
          <p:cNvSpPr/>
          <p:nvPr/>
        </p:nvSpPr>
        <p:spPr>
          <a:xfrm>
            <a:off x="2514819" y="3340113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CustomShape 6"/>
          <p:cNvSpPr/>
          <p:nvPr/>
        </p:nvSpPr>
        <p:spPr>
          <a:xfrm>
            <a:off x="2514819" y="4097738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7"/>
          <p:cNvSpPr/>
          <p:nvPr/>
        </p:nvSpPr>
        <p:spPr>
          <a:xfrm>
            <a:off x="2514819" y="4854650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CustomShape 8"/>
          <p:cNvSpPr/>
          <p:nvPr/>
        </p:nvSpPr>
        <p:spPr>
          <a:xfrm>
            <a:off x="2514819" y="5952564"/>
            <a:ext cx="136258" cy="136258"/>
          </a:xfrm>
          <a:custGeom>
            <a:avLst/>
            <a:gdLst/>
            <a:ahLst/>
            <a:cxnLst/>
            <a:rect l="l" t="t" r="r" b="b"/>
            <a:pathLst>
              <a:path w="70484" h="70485">
                <a:moveTo>
                  <a:pt x="70015" y="0"/>
                </a:moveTo>
                <a:lnTo>
                  <a:pt x="0" y="0"/>
                </a:lnTo>
                <a:lnTo>
                  <a:pt x="0" y="70015"/>
                </a:lnTo>
                <a:lnTo>
                  <a:pt x="70015" y="70015"/>
                </a:lnTo>
                <a:lnTo>
                  <a:pt x="70015" y="0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8C08D1DDCE714185EF6F5BE11ABE6D" ma:contentTypeVersion="11" ma:contentTypeDescription="Create a new document." ma:contentTypeScope="" ma:versionID="68dacae740f750640d98537e9fe646ca">
  <xsd:schema xmlns:xsd="http://www.w3.org/2001/XMLSchema" xmlns:xs="http://www.w3.org/2001/XMLSchema" xmlns:p="http://schemas.microsoft.com/office/2006/metadata/properties" xmlns:ns2="6aa71853-8db4-4e58-8f9b-fc95a58dbc85" xmlns:ns3="8ca10d90-c3a3-4d12-808a-46ff0ba6b3c3" targetNamespace="http://schemas.microsoft.com/office/2006/metadata/properties" ma:root="true" ma:fieldsID="5615b1719ca526f5f136b4b90c51c91a" ns2:_="" ns3:_="">
    <xsd:import namespace="6aa71853-8db4-4e58-8f9b-fc95a58dbc85"/>
    <xsd:import namespace="8ca10d90-c3a3-4d12-808a-46ff0ba6b3c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a71853-8db4-4e58-8f9b-fc95a58dbc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6c1cbaa5-bfb8-4182-abb7-5e30e106b71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a10d90-c3a3-4d12-808a-46ff0ba6b3c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38c3fc5d-7660-4ea2-9d9e-d83965426e09}" ma:internalName="TaxCatchAll" ma:showField="CatchAllData" ma:web="8ca10d90-c3a3-4d12-808a-46ff0ba6b3c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ca10d90-c3a3-4d12-808a-46ff0ba6b3c3" xsi:nil="true"/>
    <lcf76f155ced4ddcb4097134ff3c332f xmlns="6aa71853-8db4-4e58-8f9b-fc95a58dbc8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98F454A-218F-4A26-8E89-89C12D959F02}"/>
</file>

<file path=customXml/itemProps2.xml><?xml version="1.0" encoding="utf-8"?>
<ds:datastoreItem xmlns:ds="http://schemas.openxmlformats.org/officeDocument/2006/customXml" ds:itemID="{719DEB37-7791-4C8A-BADB-C7C71F703A02}"/>
</file>

<file path=customXml/itemProps3.xml><?xml version="1.0" encoding="utf-8"?>
<ds:datastoreItem xmlns:ds="http://schemas.openxmlformats.org/officeDocument/2006/customXml" ds:itemID="{00CF4113-32F9-4B47-B7F0-398611BBABBC}"/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492</Words>
  <Application>Microsoft Office PowerPoint</Application>
  <PresentationFormat>Widescreen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Copperplate Gothic Light</vt:lpstr>
      <vt:lpstr>Celestial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</dc:creator>
  <cp:lastModifiedBy>Debashis Pal</cp:lastModifiedBy>
  <cp:revision>2</cp:revision>
  <dcterms:created xsi:type="dcterms:W3CDTF">2020-10-08T11:37:33Z</dcterms:created>
  <dcterms:modified xsi:type="dcterms:W3CDTF">2022-07-19T16:14:28Z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0x0101002E8C08D1DDCE714185EF6F5BE11ABE6D</vt:lpwstr>
  </property>
</Properties>
</file>

<file path=docProps/thumbnail.jpeg>
</file>